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75" r:id="rId6"/>
    <p:sldId id="277" r:id="rId7"/>
    <p:sldId id="259" r:id="rId8"/>
    <p:sldId id="265" r:id="rId9"/>
    <p:sldId id="271" r:id="rId10"/>
    <p:sldId id="260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09B-CDF2-416E-AFB7-0ABFD93236B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677-C91B-4E12-9A27-28279A618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09B-CDF2-416E-AFB7-0ABFD93236B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677-C91B-4E12-9A27-28279A61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09B-CDF2-416E-AFB7-0ABFD93236B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677-C91B-4E12-9A27-28279A61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09B-CDF2-416E-AFB7-0ABFD93236B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677-C91B-4E12-9A27-28279A61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09B-CDF2-416E-AFB7-0ABFD93236B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940677-C91B-4E12-9A27-28279A61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09B-CDF2-416E-AFB7-0ABFD93236B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677-C91B-4E12-9A27-28279A61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09B-CDF2-416E-AFB7-0ABFD93236B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677-C91B-4E12-9A27-28279A61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09B-CDF2-416E-AFB7-0ABFD93236B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677-C91B-4E12-9A27-28279A61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09B-CDF2-416E-AFB7-0ABFD93236B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677-C91B-4E12-9A27-28279A61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09B-CDF2-416E-AFB7-0ABFD93236B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677-C91B-4E12-9A27-28279A61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09B-CDF2-416E-AFB7-0ABFD93236B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677-C91B-4E12-9A27-28279A61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C3209B-CDF2-416E-AFB7-0ABFD93236B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940677-C91B-4E12-9A27-28279A61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%d0%9a%d0%90%d0%a0%d0%a2%d0%98%d0%9d%d0%9a%d0%90+%d0%9a%d0%90%d0%9c%d0%95%d0%9d%d0%ac&amp;id=A2880356FBB5F0F8088DB5338B920A42E997A3CF&amp;FORM=IQFRB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ing.com/images/search?q=%d0%ba%d0%b0%d1%80%d1%82%d0%b8%d0%bd%d0%ba%d0%b8-+%d0%bc%d0%b0%d1%88%d0%b8%d0%bd%d0%ba%d0%b8&amp;id=438C656CF631DAA886D8153BB74742C5AF75C778&amp;FORM=IQFRBA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297976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Игры и упражнения для устранения дефектов мягкости-твёрдости глухости-звонкости согласных звуков  у дошкольников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940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«Подушка и камень»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2828775" cy="4691063"/>
          </a:xfrm>
        </p:spPr>
        <p:txBody>
          <a:bodyPr/>
          <a:lstStyle/>
          <a:p>
            <a:r>
              <a:rPr lang="ru-RU" dirty="0" smtClean="0"/>
              <a:t>Цель: Учим различать мягкие и твёрдые звуки на слух и в произношении.</a:t>
            </a:r>
          </a:p>
          <a:p>
            <a:r>
              <a:rPr lang="ru-RU" sz="1600" b="1" dirty="0" smtClean="0"/>
              <a:t>Взрослый называет ряд слогов, слов  типа: ПА- ПЯ, ПО-ПЁ, ПУ-ПЮ.</a:t>
            </a:r>
          </a:p>
          <a:p>
            <a:r>
              <a:rPr lang="ru-RU" sz="1600" b="1" dirty="0" smtClean="0"/>
              <a:t>ПАПА-ПЕТЯ, </a:t>
            </a:r>
          </a:p>
          <a:p>
            <a:r>
              <a:rPr lang="ru-RU" sz="1600" b="1" dirty="0" smtClean="0"/>
              <a:t>ПЕТУХ-ПУДЕЛЬ…..</a:t>
            </a:r>
          </a:p>
          <a:p>
            <a:r>
              <a:rPr lang="ru-RU" sz="1600" b="1" dirty="0" smtClean="0"/>
              <a:t>А ребёнок показывает подходящий символ.</a:t>
            </a:r>
          </a:p>
          <a:p>
            <a:r>
              <a:rPr lang="ru-RU" sz="1600" b="1" dirty="0" smtClean="0"/>
              <a:t>(твёрдый звук-синий гном, камень.</a:t>
            </a:r>
          </a:p>
          <a:p>
            <a:r>
              <a:rPr lang="ru-RU" sz="1600" b="1" dirty="0" smtClean="0"/>
              <a:t> Мягкий звук – зелёный гно</a:t>
            </a:r>
            <a:r>
              <a:rPr lang="ru-RU" b="1" dirty="0" smtClean="0"/>
              <a:t>м </a:t>
            </a:r>
            <a:r>
              <a:rPr lang="ru-RU" sz="1600" b="1" dirty="0" smtClean="0"/>
              <a:t>и подушечка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pic>
        <p:nvPicPr>
          <p:cNvPr id="9" name="Объект 8" descr="http://ts1.mm.bing.net/th?id=H.4506774822389404&amp;pid=1.9&amp;w=300&amp;h=300&amp;p=0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8341" y="692696"/>
            <a:ext cx="5226107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19361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http://ts1.mm.bing.net/th?id=H.4566333142992040&amp;w=199&amp;h=148&amp;c=7&amp;rs=1&amp;pid=1.7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56" y="3414428"/>
            <a:ext cx="2487062" cy="231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ts3.mm.bing.net/th?id=H.4526681999279206&amp;pid=1.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81074"/>
            <a:ext cx="2096943" cy="2352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403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«Два самолёта»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435100"/>
            <a:ext cx="4464496" cy="469106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– Ты маленький, а я большой.</a:t>
            </a:r>
          </a:p>
          <a:p>
            <a:r>
              <a:rPr lang="ru-RU" sz="1800" b="1" dirty="0" smtClean="0"/>
              <a:t>Большой гудит, большой ревет, Звук [Л-Л-Л] его в полет зовет. Он твердо произносится, И прямо в небо просится. </a:t>
            </a:r>
          </a:p>
          <a:p>
            <a:r>
              <a:rPr lang="ru-RU" sz="1800" b="1" dirty="0" smtClean="0"/>
              <a:t>- А маленький гудит не так. Он мягкий звук издать мастак: [л-л-л(ь)] – звук несется от него. </a:t>
            </a:r>
          </a:p>
          <a:p>
            <a:r>
              <a:rPr lang="ru-RU" sz="1800" b="1" dirty="0" smtClean="0"/>
              <a:t>Взлетает тоже высоко </a:t>
            </a:r>
          </a:p>
          <a:p>
            <a:r>
              <a:rPr lang="ru-RU" sz="1800" b="1" dirty="0" smtClean="0"/>
              <a:t>взрослый спрашивает у ребенка: «Как гудит большой самолет?»[Л-Л-Л] – должен ответить ребенок.  </a:t>
            </a:r>
          </a:p>
          <a:p>
            <a:r>
              <a:rPr lang="ru-RU" sz="1800" b="1" dirty="0" smtClean="0"/>
              <a:t>«А как гудит маленький самолетик?»[Л-л-л(ь)] – ответит малыш. «Правильно, большой самолет гудит твердо [Л-Л-Л], а маленький самолетик гудит мягко [л-л-л(ь)]». 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Объект 4" descr="http://funforkids.ru/pictures/airplane/airplane06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237626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unforkids.ru/pictures/airplane/airplane0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254" y="2492896"/>
            <a:ext cx="403244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8778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 машины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В-В-В] – твердо гудит большая машина.</a:t>
            </a:r>
          </a:p>
          <a:p>
            <a:r>
              <a:rPr lang="ru-RU" sz="1800" b="1" dirty="0" smtClean="0"/>
              <a:t>[В-В-В(ь)] – мягко гудит маленькая машина. Угадай-ка: «В какой машине едет Вася?»« В большой» - потому что она гудит твердо, как звучит первый слог в слове «Вася».« А в какой машине едет Витя?»« В маленькой» - потому что она гудит мягко, как звучит первый слог в слове «Витя».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Объект 4" descr="http://ts1.mm.bing.net/th?id=H.4943164878162440&amp;w=144&amp;h=146&amp;c=7&amp;rs=1&amp;pid=1.7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137160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s1.mm.bing.net/th?id=H.4943164878162440&amp;w=144&amp;h=146&amp;c=7&amp;rs=1&amp;pid=1.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17646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521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Игра «Угадай кто песенку поёт Саня или Захар»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412776"/>
            <a:ext cx="3970784" cy="4691063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Цель игры: Учить различать звонкие и глухие звуки С-З, на слух и в произношении.</a:t>
            </a:r>
          </a:p>
          <a:p>
            <a:r>
              <a:rPr lang="ru-RU" i="1" dirty="0" smtClean="0"/>
              <a:t> </a:t>
            </a:r>
            <a:r>
              <a:rPr lang="ru-RU" b="1" i="1" dirty="0" smtClean="0"/>
              <a:t>Взрослый произносит слова парами , ребёнок угадывает гнома.</a:t>
            </a:r>
          </a:p>
          <a:p>
            <a:r>
              <a:rPr lang="ru-RU" i="1" dirty="0" smtClean="0"/>
              <a:t>Зал—сало</a:t>
            </a:r>
            <a:r>
              <a:rPr lang="ru-RU" i="1" dirty="0"/>
              <a:t>, зайка—сайка, Лиза—лиса, замок—сапог, зальют—салют, назад—сад, лизать—лиса, вязанка—санки, роза—роса, </a:t>
            </a:r>
            <a:r>
              <a:rPr lang="ru-RU" i="1" dirty="0" smtClean="0"/>
              <a:t>коза—кос , </a:t>
            </a:r>
            <a:r>
              <a:rPr lang="ru-RU" i="1" dirty="0"/>
              <a:t>уползай—кусай, Захар—сахар, позади—посадил, залезать—салазки, заметёт—самолёт. </a:t>
            </a:r>
            <a:endParaRPr lang="ru-RU" dirty="0"/>
          </a:p>
          <a:p>
            <a:r>
              <a:rPr lang="ru-RU" i="1" dirty="0"/>
              <a:t>Зов—сон, зол—соль, Зоя—соя, зорко—сопка, зонтик—сонный, возок—носок, зола—сова, узор—сор, золотой—соловей, кузовок—совок. </a:t>
            </a:r>
            <a:endParaRPr lang="ru-RU" dirty="0"/>
          </a:p>
          <a:p>
            <a:r>
              <a:rPr lang="ru-RU" i="1" dirty="0"/>
              <a:t>Зуб—суп, вывезу—вынесу, зубок—сурок, зубной—сукно, везу—несу, внизу—снесу, козу—косу, грозу—росу, мазут—пасут, грызун—плясун. </a:t>
            </a:r>
            <a:endParaRPr lang="ru-RU" dirty="0"/>
          </a:p>
          <a:p>
            <a:r>
              <a:rPr lang="ru-RU" i="1" dirty="0"/>
              <a:t>Зыбь—сыпь, арбузы—бусы, пузырь—сыр, козы—косы, музыка—русый, пузырёк—сырок, называть—посылать. </a:t>
            </a:r>
            <a:endParaRPr lang="ru-RU" dirty="0"/>
          </a:p>
          <a:p>
            <a:r>
              <a:rPr lang="ru-RU" i="1" dirty="0"/>
              <a:t>Зябь—сядь, озёра—сёла, зябкий—всякий, козёл—осёл, призёр—боксёр, позёмка—тесёмка. </a:t>
            </a:r>
            <a:endParaRPr lang="ru-RU" dirty="0"/>
          </a:p>
          <a:p>
            <a:r>
              <a:rPr lang="ru-RU" i="1" dirty="0"/>
              <a:t>Резина—трясина, зима—синева, </a:t>
            </a:r>
            <a:endParaRPr lang="ru-RU" dirty="0"/>
          </a:p>
        </p:txBody>
      </p:sp>
      <p:pic>
        <p:nvPicPr>
          <p:cNvPr id="5" name="Объект 4" descr="Звуки С - З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752527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831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пару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Цель: Учить различать слова паронимы. Упражнять в различении слов со звонким  и глухим звуком.</a:t>
            </a:r>
          </a:p>
          <a:p>
            <a:r>
              <a:rPr lang="ru-RU" sz="1600" b="1" dirty="0" smtClean="0"/>
              <a:t>Взрослый называет слово, а ребёнок ищет похожее. И говорит , чем эти слова отличаются.</a:t>
            </a:r>
          </a:p>
          <a:p>
            <a:r>
              <a:rPr lang="ru-RU" sz="1600" b="1" dirty="0" smtClean="0"/>
              <a:t>Суп……….-Зуб </a:t>
            </a:r>
            <a:endParaRPr lang="ru-RU" sz="1600" b="1" dirty="0"/>
          </a:p>
        </p:txBody>
      </p:sp>
      <p:pic>
        <p:nvPicPr>
          <p:cNvPr id="8" name="Объект 7" descr="%25D0%259D%25D0%25B0%25D0%25B9%25D0%25B4%25D0%25B8+%25D0%25BF%25D0%25B0%25D1%2580%25D1%2583+%25D0%25A1-%25D0%2597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5050" y="637508"/>
            <a:ext cx="5111750" cy="5124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4236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Игра «Найди похожие слова»</a:t>
            </a:r>
            <a:br>
              <a:rPr lang="ru-RU" sz="2000" dirty="0" smtClean="0"/>
            </a:br>
            <a:r>
              <a:rPr lang="ru-RU" sz="2000" dirty="0" smtClean="0"/>
              <a:t>Цель. Учим различать звуки по твёрдости-мягкости, глухости-звонкости.(аналогично игре «Найди пару»).</a:t>
            </a:r>
            <a:endParaRPr lang="ru-RU" sz="2000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1"/>
            <a:ext cx="8136904" cy="489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7244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Обратите внимание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813995"/>
          </a:xfrm>
        </p:spPr>
        <p:txBody>
          <a:bodyPr>
            <a:normAutofit fontScale="40000" lnSpcReduction="20000"/>
          </a:bodyPr>
          <a:lstStyle/>
          <a:p>
            <a:r>
              <a:rPr lang="ru-RU" sz="3800" dirty="0"/>
              <a:t>Для занятия с ребенком Вам понадобится:</a:t>
            </a:r>
          </a:p>
          <a:p>
            <a:r>
              <a:rPr lang="ru-RU" sz="3800" dirty="0"/>
              <a:t> </a:t>
            </a:r>
          </a:p>
          <a:p>
            <a:r>
              <a:rPr lang="ru-RU" sz="3800" dirty="0"/>
              <a:t>1.    Настольное зеркало, чтобы ребенок мог контролировать правильность выполнения упражнений;</a:t>
            </a:r>
          </a:p>
          <a:p>
            <a:r>
              <a:rPr lang="ru-RU" sz="3800" dirty="0"/>
              <a:t> </a:t>
            </a:r>
          </a:p>
          <a:p>
            <a:r>
              <a:rPr lang="ru-RU" sz="3800" dirty="0"/>
              <a:t>2.    «Лото» различной тематики (зоологическое, биологическое, «посуда» и т.д.);</a:t>
            </a:r>
          </a:p>
          <a:p>
            <a:r>
              <a:rPr lang="ru-RU" sz="3800" dirty="0"/>
              <a:t> </a:t>
            </a:r>
          </a:p>
          <a:p>
            <a:r>
              <a:rPr lang="ru-RU" sz="3800" dirty="0" smtClean="0"/>
              <a:t>3.    </a:t>
            </a:r>
            <a:r>
              <a:rPr lang="ru-RU" sz="3800" dirty="0"/>
              <a:t>Разрезанные картинки  из двух и более частей, кубики.</a:t>
            </a:r>
          </a:p>
          <a:p>
            <a:r>
              <a:rPr lang="ru-RU" sz="3800" dirty="0"/>
              <a:t> </a:t>
            </a:r>
          </a:p>
          <a:p>
            <a:r>
              <a:rPr lang="ru-RU" sz="3800" dirty="0"/>
              <a:t>       </a:t>
            </a:r>
            <a:r>
              <a:rPr lang="ru-RU" sz="4000" dirty="0"/>
              <a:t>Основная трудность для родителей – нежелание ребенка заниматься. Необходимо заинтересовать ребенка. Так как основная деятельность – игра, то занятия должны строиться по правилам игры.</a:t>
            </a:r>
          </a:p>
          <a:p>
            <a:r>
              <a:rPr lang="ru-RU" sz="3800" dirty="0"/>
              <a:t> </a:t>
            </a:r>
          </a:p>
          <a:p>
            <a:r>
              <a:rPr lang="ru-RU" sz="3800" dirty="0"/>
              <a:t>       Можно «отправиться в путешествие» в сказочное королевство или в гости к Незнайке. Плюшевая кукла тоже может побеседовать с малышом.</a:t>
            </a:r>
          </a:p>
          <a:p>
            <a:r>
              <a:rPr lang="ru-RU" sz="3800" dirty="0"/>
              <a:t> </a:t>
            </a:r>
          </a:p>
          <a:p>
            <a:r>
              <a:rPr lang="ru-RU" sz="3800" dirty="0"/>
              <a:t>       Для достижения результата </a:t>
            </a:r>
            <a:r>
              <a:rPr lang="ru-RU" sz="3800" b="1" dirty="0"/>
              <a:t>необходимо заниматься каждый </a:t>
            </a:r>
            <a:r>
              <a:rPr lang="ru-RU" sz="3800" b="1" dirty="0" smtClean="0"/>
              <a:t>день</a:t>
            </a:r>
          </a:p>
          <a:p>
            <a:r>
              <a:rPr lang="ru-RU" sz="3800" b="1" dirty="0"/>
              <a:t>Будьте терпеливы, ласковы и спокойны, и у вас все получится!</a:t>
            </a:r>
            <a:endParaRPr lang="ru-RU" sz="3800" b="1" dirty="0" smtClean="0"/>
          </a:p>
          <a:p>
            <a:endParaRPr lang="ru-RU" b="1" dirty="0" smtClean="0"/>
          </a:p>
          <a:p>
            <a:pPr marL="0" indent="0" algn="r">
              <a:buNone/>
            </a:pPr>
            <a:r>
              <a:rPr lang="ru-RU" sz="4500" b="1" dirty="0" smtClean="0"/>
              <a:t>Желаем успехов!        </a:t>
            </a:r>
            <a:endParaRPr lang="ru-RU" sz="4500" b="1" dirty="0"/>
          </a:p>
        </p:txBody>
      </p:sp>
    </p:spTree>
    <p:extLst>
      <p:ext uri="{BB962C8B-B14F-4D97-AF65-F5344CB8AC3E}">
        <p14:creationId xmlns:p14="http://schemas.microsoft.com/office/powerpoint/2010/main" xmlns="" val="217293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Родителям на заметку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Часто родители задают вопросы, что можно самостоятельно делать дома, если ребенок плохо говорит те или иные звуки? Если он в речи не правильно произносит мягкие и твёрдые, глухие и звонки согласные звуки. </a:t>
            </a:r>
          </a:p>
          <a:p>
            <a:r>
              <a:rPr lang="ru-RU" dirty="0" smtClean="0"/>
              <a:t>Чёткость нашей речи напрямую зависит от подвижности органов артикуляции, к которым относятся язык, губы, нижняя челюсть, мягкое нёбо. Артикуляционный аппарат ребенка ещё несовершенен, развивается постепенно, в процессе речевой деятельности. Но этот процесс можно немного активизировать с помощью артикуляционной гимнастики и самомассажа. </a:t>
            </a:r>
          </a:p>
          <a:p>
            <a:r>
              <a:rPr lang="ru-RU" dirty="0" smtClean="0"/>
              <a:t>Не обойтись без специальных упражнений для развития </a:t>
            </a:r>
            <a:r>
              <a:rPr lang="ru-RU" dirty="0" err="1" smtClean="0"/>
              <a:t>фонематичекого</a:t>
            </a:r>
            <a:r>
              <a:rPr lang="ru-RU" dirty="0" smtClean="0"/>
              <a:t> слуха и тренировки голоса.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697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Самомассаж губ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37160" indent="0">
              <a:buNone/>
            </a:pPr>
            <a:r>
              <a:rPr lang="ru-RU" b="1" dirty="0"/>
              <a:t>Э</a:t>
            </a:r>
            <a:r>
              <a:rPr lang="ru-RU" b="1" dirty="0" smtClean="0"/>
              <a:t>то артикуляционные движения, вызывающие эффект, сходный с массажным, то есть способствующие активизации кровообращения в области речевых органов, а значит, улучшению их работы. </a:t>
            </a:r>
          </a:p>
          <a:p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Предлагаемые упражнения представляют собой нечто среднее между массажем и артикуляционной гимнастикой, потому что массажные движения выполняются самим ребенком, причем в игровой форме. Демонстрировать приемы следует, сидя перед зеркалом, так чтобы маленький ученик видел отражение и своего лица, и лица взрослого, а значит, мог сравнивать свои движения с движениями взрослого. Выполнять самомассаж могут дети, начиная с двухлетнего возраста. </a:t>
            </a:r>
          </a:p>
          <a:p>
            <a:r>
              <a:rPr lang="ru-RU" b="1" dirty="0" smtClean="0"/>
              <a:t>*Смешная песенка</a:t>
            </a:r>
            <a:endParaRPr lang="ru-RU" dirty="0" smtClean="0"/>
          </a:p>
          <a:p>
            <a:r>
              <a:rPr lang="ru-RU" dirty="0" smtClean="0"/>
              <a:t>Скажите ребенку: «Смешную песенку я знаю и на губах ее сыграю». Теперь покажите, как можно указательным пальцем перебирать по губам, произнося при этом звук, похожий на «Б-Б-Б. » (Движения пальца — сверху вниз.) Ребенок тут же захочет сам исполнить эту смешную песенку</a:t>
            </a:r>
          </a:p>
          <a:p>
            <a:endParaRPr lang="ru-RU" dirty="0" smtClean="0"/>
          </a:p>
          <a:p>
            <a:r>
              <a:rPr lang="ru-RU" b="1" dirty="0" smtClean="0"/>
              <a:t>*Расческа</a:t>
            </a:r>
            <a:endParaRPr lang="ru-RU" dirty="0" smtClean="0"/>
          </a:p>
          <a:p>
            <a:r>
              <a:rPr lang="ru-RU" dirty="0" smtClean="0"/>
              <a:t>Скажите ребенку, что у вас во рту есть необыкновенная расческа и сейчас вы будете причесываться. Сначала слегка прикусите нижнюю губу и несколько раз поскоблите ее верхними зубами, как бы причесывая. Затем прикусите верхнюю губу и несколько раз поскоблите ее нижними зубами. </a:t>
            </a:r>
          </a:p>
          <a:p>
            <a:r>
              <a:rPr lang="ru-RU" dirty="0" smtClean="0"/>
              <a:t>Предложите ребенку «причесать» свои губки. </a:t>
            </a:r>
          </a:p>
          <a:p>
            <a:endParaRPr lang="ru-RU" dirty="0" smtClean="0"/>
          </a:p>
          <a:p>
            <a:r>
              <a:rPr lang="ru-RU" b="1" dirty="0" smtClean="0"/>
              <a:t>*Спрячь, губки</a:t>
            </a:r>
            <a:endParaRPr lang="ru-RU" dirty="0" smtClean="0"/>
          </a:p>
          <a:p>
            <a:r>
              <a:rPr lang="ru-RU" dirty="0" smtClean="0"/>
              <a:t>Предложите ребенку «спрятать» губки. Покажите, как это можно сделать: подогнуть губы и втянуть внутрь. Покажите, как удерживать губы в таком положении, слегка прикусив их зубами.      </a:t>
            </a:r>
          </a:p>
          <a:p>
            <a:r>
              <a:rPr lang="ru-RU" dirty="0" smtClean="0"/>
              <a:t>Пусть малыш тоже «спрячет» свои губки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3824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Самомассаж язычка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*Любопытный язычок</a:t>
            </a:r>
            <a:endParaRPr lang="ru-RU" dirty="0" smtClean="0"/>
          </a:p>
          <a:p>
            <a:r>
              <a:rPr lang="ru-RU" dirty="0" smtClean="0"/>
              <a:t>Скажите малышу, что язычок очень любопытный — ему дома не сидится, он все время хочет выглянуть изо рта. Сами сложите губы в улыбку, а зубы неплотно сомкните и покажите ребенку, как язык протискивается наружу между зубами — верхние резцы скоблят по верхней поверхности языка. Предложите малышу повторить это упражнение. </a:t>
            </a:r>
          </a:p>
          <a:p>
            <a:endParaRPr lang="ru-RU" dirty="0" smtClean="0"/>
          </a:p>
          <a:p>
            <a:r>
              <a:rPr lang="ru-RU" dirty="0" smtClean="0"/>
              <a:t>*</a:t>
            </a:r>
            <a:r>
              <a:rPr lang="ru-RU" b="1" dirty="0" smtClean="0"/>
              <a:t>Накажем: непослушный язычок</a:t>
            </a:r>
            <a:endParaRPr lang="ru-RU" dirty="0" smtClean="0"/>
          </a:p>
          <a:p>
            <a:r>
              <a:rPr lang="ru-RU" dirty="0" smtClean="0"/>
              <a:t>Скажите ребенку, что язычок провинился. Он вышел один, без разрешения, на улицу, и теперь придется его наказать. Продемонстрируйте упражнение,   сначала высовывайте изо рта язык, слегка покусывая   его по всей длине от кончика, а затем втягивайте язык в рот, также покусывая. При выполнении этих движений нужно произносить звуки: «Та, та, та. » Предложите малышу повторить упражнение. </a:t>
            </a:r>
          </a:p>
          <a:p>
            <a:endParaRPr lang="ru-RU" dirty="0" smtClean="0"/>
          </a:p>
          <a:p>
            <a:r>
              <a:rPr lang="ru-RU" dirty="0" smtClean="0"/>
              <a:t>*</a:t>
            </a:r>
            <a:r>
              <a:rPr lang="ru-RU" b="1" dirty="0" smtClean="0"/>
              <a:t>Пожалеем язычок</a:t>
            </a:r>
            <a:endParaRPr lang="ru-RU" dirty="0" smtClean="0"/>
          </a:p>
          <a:p>
            <a:r>
              <a:rPr lang="ru-RU" dirty="0" smtClean="0"/>
              <a:t>Жаль нам стало язычок. Не будем мы его больше наказывать, а, наоборот, пожалеем. Для этого повторите предыдущее упражнение, но не кусайте язык зубами, а похлопывайте его губами, произнося звуки: «</a:t>
            </a:r>
            <a:r>
              <a:rPr lang="ru-RU" dirty="0" err="1" smtClean="0"/>
              <a:t>Пя</a:t>
            </a:r>
            <a:r>
              <a:rPr lang="ru-RU" dirty="0" smtClean="0"/>
              <a:t>, </a:t>
            </a:r>
            <a:r>
              <a:rPr lang="ru-RU" dirty="0" err="1" smtClean="0"/>
              <a:t>пя</a:t>
            </a:r>
            <a:r>
              <a:rPr lang="ru-RU" dirty="0" smtClean="0"/>
              <a:t>, </a:t>
            </a:r>
            <a:r>
              <a:rPr lang="ru-RU" dirty="0" err="1" smtClean="0"/>
              <a:t>пя</a:t>
            </a:r>
            <a:r>
              <a:rPr lang="ru-RU" dirty="0" smtClean="0"/>
              <a:t>. » Предложите малышу повторить и это упражнение.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36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11560" y="332656"/>
            <a:ext cx="3008313" cy="1162050"/>
          </a:xfrm>
        </p:spPr>
        <p:txBody>
          <a:bodyPr/>
          <a:lstStyle/>
          <a:p>
            <a:r>
              <a:rPr lang="ru-RU" dirty="0" smtClean="0"/>
              <a:t>Артикуляционное упражнение «Кошечка»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Как выполнять артикуляционное упражнение:</a:t>
            </a:r>
          </a:p>
          <a:p>
            <a:endParaRPr lang="ru-RU" dirty="0" smtClean="0"/>
          </a:p>
          <a:p>
            <a:r>
              <a:rPr lang="ru-RU" dirty="0" smtClean="0"/>
              <a:t>Движение 1. Губы в улыбке, зубы обнажены, рот открыт. Нужно приблизить широкий кончик языка к нижним резцам.</a:t>
            </a:r>
          </a:p>
          <a:p>
            <a:endParaRPr lang="ru-RU" dirty="0" smtClean="0"/>
          </a:p>
          <a:p>
            <a:r>
              <a:rPr lang="ru-RU" dirty="0" smtClean="0"/>
              <a:t>Движение 2. Кончик языка отодвинуть по дну рта назад вглубь рта к подъязычной связке. При этом задняя часть спинки языка должна быть выгнута вверх.</a:t>
            </a:r>
          </a:p>
          <a:p>
            <a:endParaRPr lang="ru-RU" dirty="0" smtClean="0"/>
          </a:p>
          <a:p>
            <a:r>
              <a:rPr lang="ru-RU" dirty="0" smtClean="0"/>
              <a:t>В упражнении нужно чередовать движения языка вперед- назад. При этом губы находятся в улыбке, резцы обнажены, нижняя челюсть не двигается.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6" name="Объект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5" y="404664"/>
            <a:ext cx="4833235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890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Артикуляционное упражнение «Горка»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Рот приоткрыть. Боковые края языка прижать к верхним коренным зубам. Кончик языка упереть в нижние передние зубы. Удерживать в таком положении 15 с.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Можно также сделать вариант упражнения – «Горка» и удерживать положение задней части спинки языка вверху на счет.</a:t>
            </a: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150"/>
            <a:ext cx="4968552" cy="611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829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Тренируем произношение звуков </a:t>
            </a:r>
            <a:br>
              <a:rPr lang="ru-RU" dirty="0" smtClean="0"/>
            </a:br>
            <a:r>
              <a:rPr lang="ru-RU" dirty="0" smtClean="0"/>
              <a:t>И –Ы  Игра «Эхо»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1412776"/>
            <a:ext cx="3888432" cy="4691063"/>
          </a:xfrm>
        </p:spPr>
        <p:txBody>
          <a:bodyPr>
            <a:normAutofit/>
          </a:bodyPr>
          <a:lstStyle/>
          <a:p>
            <a:r>
              <a:rPr lang="ru-RU" b="1" dirty="0" smtClean="0"/>
              <a:t>Взрослый произносит слова, а ребёнок повторяет, чётко выделяя голосом  звуки И-Ы .</a:t>
            </a:r>
          </a:p>
          <a:p>
            <a:r>
              <a:rPr lang="ru-RU" dirty="0" smtClean="0"/>
              <a:t>А) Ил, икс, ива, игра, Ира, пилигрим, июль, химия, имя, вы, мы, ты, жил, в Индии, ужин, улицы, мыс, выпуск, валы, цирк, выписной, с интересом.</a:t>
            </a:r>
          </a:p>
          <a:p>
            <a:endParaRPr lang="ru-RU" dirty="0" smtClean="0"/>
          </a:p>
          <a:p>
            <a:r>
              <a:rPr lang="ru-RU" dirty="0" smtClean="0"/>
              <a:t>Б) Был — бил, выл — вил, пыл — пил, лыжи — лижет, мил — мыл, ныл — Нил, тыл — Тиль, рысь — рис, дым — Дима, сын — синий, азы — Зина.</a:t>
            </a:r>
          </a:p>
          <a:p>
            <a:endParaRPr lang="ru-RU" dirty="0" smtClean="0"/>
          </a:p>
          <a:p>
            <a:r>
              <a:rPr lang="ru-RU" dirty="0" smtClean="0"/>
              <a:t>В) Кому пироги да пышки, кому синяки да шишки. Каков Мартын, таков у него и алтын. Знали, кого били, потому и победили. Вот иголки и булавки выползают из-под лавки.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900" dirty="0" smtClean="0"/>
              <a:t>И</a:t>
            </a:r>
          </a:p>
          <a:p>
            <a:endParaRPr lang="ru-RU" sz="4900" dirty="0" smtClean="0"/>
          </a:p>
          <a:p>
            <a:endParaRPr lang="ru-RU" sz="4900" dirty="0" smtClean="0"/>
          </a:p>
          <a:p>
            <a:endParaRPr lang="ru-RU" sz="4900" dirty="0"/>
          </a:p>
          <a:p>
            <a:endParaRPr lang="ru-RU" sz="4900" dirty="0"/>
          </a:p>
          <a:p>
            <a:endParaRPr lang="ru-RU" sz="4900" dirty="0" smtClean="0"/>
          </a:p>
          <a:p>
            <a:r>
              <a:rPr lang="ru-RU" sz="4900" dirty="0" smtClean="0"/>
              <a:t>Ы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279084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436517"/>
            <a:ext cx="2718836" cy="243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053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"Поможем Незнайке правильно выбрать слово".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Разложить картинки, расположенные парами, и слова.</a:t>
            </a:r>
          </a:p>
          <a:p>
            <a:r>
              <a:rPr lang="ru-RU" dirty="0" smtClean="0"/>
              <a:t>Варианты игры:</a:t>
            </a:r>
          </a:p>
          <a:p>
            <a:r>
              <a:rPr lang="ru-RU" dirty="0" smtClean="0"/>
              <a:t>А. </a:t>
            </a:r>
            <a:r>
              <a:rPr lang="ru-RU" b="1" dirty="0" smtClean="0"/>
              <a:t>Повтори слова парами</a:t>
            </a:r>
          </a:p>
          <a:p>
            <a:r>
              <a:rPr lang="ru-RU" dirty="0" smtClean="0"/>
              <a:t>В. </a:t>
            </a:r>
            <a:r>
              <a:rPr lang="ru-RU" b="1" dirty="0" smtClean="0"/>
              <a:t>Угадай какое слово подходит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пыли-пили</a:t>
            </a:r>
          </a:p>
          <a:p>
            <a:r>
              <a:rPr lang="ru-RU" dirty="0" smtClean="0"/>
              <a:t>дыма-Дима</a:t>
            </a:r>
          </a:p>
          <a:p>
            <a:r>
              <a:rPr lang="ru-RU" dirty="0" smtClean="0"/>
              <a:t>выли-вили</a:t>
            </a:r>
          </a:p>
          <a:p>
            <a:r>
              <a:rPr lang="ru-RU" dirty="0" smtClean="0"/>
              <a:t>осы-оси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491880" y="332656"/>
            <a:ext cx="5417079" cy="6345885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/>
              <a:t>На шкафу много ... . Дети молоко ..</a:t>
            </a:r>
            <a:r>
              <a:rPr lang="ru-RU" dirty="0" smtClean="0"/>
              <a:t>.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9740" y="830601"/>
            <a:ext cx="1000289" cy="98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084" y="857579"/>
            <a:ext cx="1089550" cy="96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39955" y="1817698"/>
            <a:ext cx="4291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трубы иде</a:t>
            </a:r>
            <a:r>
              <a:rPr lang="ru-RU" i="1" dirty="0" smtClean="0"/>
              <a:t>т</a:t>
            </a:r>
            <a:r>
              <a:rPr lang="ru-RU" dirty="0" smtClean="0"/>
              <a:t> много ... . Мальчика зовут ...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650" y="2171331"/>
            <a:ext cx="1100438" cy="105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984" y="2116581"/>
            <a:ext cx="689830" cy="116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39955" y="3322827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Птицы гнезда ... . Волки в лесу ... </a:t>
            </a: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055" y="3789041"/>
            <a:ext cx="123878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984" y="3817621"/>
            <a:ext cx="1086288" cy="103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39955" y="4915429"/>
            <a:ext cx="4380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велосипеда есть ... . В саду летали осы ... </a:t>
            </a:r>
            <a:endParaRPr lang="ru-RU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650" y="5439296"/>
            <a:ext cx="1534595" cy="96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496" y="5449817"/>
            <a:ext cx="1228725" cy="95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661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Упражнения для тренировки  голоса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124744"/>
            <a:ext cx="8532440" cy="5256584"/>
          </a:xfrm>
        </p:spPr>
        <p:txBody>
          <a:bodyPr>
            <a:normAutofit fontScale="47500" lnSpcReduction="20000"/>
          </a:bodyPr>
          <a:lstStyle/>
          <a:p>
            <a:r>
              <a:rPr lang="ru-RU" b="1" u="sng" dirty="0"/>
              <a:t>Упражнение </a:t>
            </a:r>
            <a:r>
              <a:rPr lang="ru-RU" b="1" u="sng" dirty="0" smtClean="0"/>
              <a:t>1</a:t>
            </a:r>
            <a:r>
              <a:rPr lang="ru-RU" b="1" u="sng" dirty="0"/>
              <a:t> </a:t>
            </a:r>
            <a:r>
              <a:rPr lang="ru-RU" b="1" dirty="0" smtClean="0"/>
              <a:t> </a:t>
            </a:r>
            <a:r>
              <a:rPr lang="ru-RU" dirty="0" err="1" smtClean="0"/>
              <a:t>И.п</a:t>
            </a:r>
            <a:r>
              <a:rPr lang="ru-RU" dirty="0"/>
              <a:t>. стоя, ноги на ширине плеч, руки в замке над головой. Вдохнуть через нос, слегка прогнувшись назад. Наклоняясь вперед, медленно выдохнуть. При этом произносить каждый раз новый гласный: «а», «о», «у», «ы», «э».</a:t>
            </a:r>
          </a:p>
          <a:p>
            <a:r>
              <a:rPr lang="ru-RU" dirty="0"/>
              <a:t>«А» — руки вверх.</a:t>
            </a:r>
          </a:p>
          <a:p>
            <a:r>
              <a:rPr lang="ru-RU" dirty="0"/>
              <a:t>«О» — руки кольцом перед собой.</a:t>
            </a:r>
          </a:p>
          <a:p>
            <a:r>
              <a:rPr lang="ru-RU" dirty="0"/>
              <a:t>«У» — руки рупором.</a:t>
            </a:r>
          </a:p>
          <a:p>
            <a:r>
              <a:rPr lang="ru-RU" dirty="0"/>
              <a:t>«Ы» — руки овалом впереди.</a:t>
            </a:r>
          </a:p>
          <a:p>
            <a:r>
              <a:rPr lang="ru-RU" dirty="0"/>
              <a:t>«Э» — руки овалом сзади</a:t>
            </a:r>
            <a:r>
              <a:rPr lang="ru-RU" dirty="0" smtClean="0"/>
              <a:t>.</a:t>
            </a:r>
          </a:p>
          <a:p>
            <a:r>
              <a:rPr lang="ru-RU" b="1" u="sng" dirty="0"/>
              <a:t>Упражнение </a:t>
            </a:r>
            <a:r>
              <a:rPr lang="ru-RU" b="1" u="sng" dirty="0" smtClean="0"/>
              <a:t>2.   </a:t>
            </a:r>
            <a:r>
              <a:rPr lang="ru-RU" dirty="0"/>
              <a:t> </a:t>
            </a:r>
            <a:r>
              <a:rPr lang="ru-RU" dirty="0" smtClean="0"/>
              <a:t>Произносить </a:t>
            </a:r>
            <a:r>
              <a:rPr lang="ru-RU" dirty="0"/>
              <a:t>на выдохе нараспев слова, пословицы, поговорки, которые насыщены гласными звуками, требующими широкого раскрытия рта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i="1" dirty="0"/>
              <a:t>Мы в лес пойдем</a:t>
            </a:r>
          </a:p>
          <a:p>
            <a:r>
              <a:rPr lang="ru-RU" dirty="0"/>
              <a:t> (Дети поднимают руки в стороны и вверх)</a:t>
            </a:r>
          </a:p>
          <a:p>
            <a:r>
              <a:rPr lang="ru-RU" dirty="0"/>
              <a:t> </a:t>
            </a:r>
            <a:r>
              <a:rPr lang="ru-RU" i="1" dirty="0"/>
              <a:t>Детей позовем: «</a:t>
            </a:r>
            <a:r>
              <a:rPr lang="ru-RU" i="1" dirty="0" err="1"/>
              <a:t>Ay</a:t>
            </a:r>
            <a:r>
              <a:rPr lang="ru-RU" i="1" dirty="0"/>
              <a:t>! </a:t>
            </a:r>
            <a:r>
              <a:rPr lang="ru-RU" i="1" dirty="0" err="1"/>
              <a:t>Ay</a:t>
            </a:r>
            <a:r>
              <a:rPr lang="ru-RU" i="1" dirty="0"/>
              <a:t>! </a:t>
            </a:r>
            <a:r>
              <a:rPr lang="ru-RU" dirty="0"/>
              <a:t>».</a:t>
            </a:r>
          </a:p>
          <a:p>
            <a:r>
              <a:rPr lang="ru-RU" dirty="0"/>
              <a:t> (Делают руки рупором)</a:t>
            </a:r>
          </a:p>
          <a:p>
            <a:r>
              <a:rPr lang="ru-RU" dirty="0"/>
              <a:t> </a:t>
            </a:r>
            <a:r>
              <a:rPr lang="ru-RU" i="1" dirty="0"/>
              <a:t>Взял я лук и крикнул:</a:t>
            </a:r>
          </a:p>
          <a:p>
            <a:r>
              <a:rPr lang="ru-RU" dirty="0"/>
              <a:t> </a:t>
            </a:r>
            <a:r>
              <a:rPr lang="ru-RU" i="1" dirty="0"/>
              <a:t>«Эх! Удивлю сейчас я всех!».</a:t>
            </a:r>
          </a:p>
          <a:p>
            <a:r>
              <a:rPr lang="ru-RU" i="1" dirty="0"/>
              <a:t> Натянул потуже лук,</a:t>
            </a:r>
          </a:p>
          <a:p>
            <a:r>
              <a:rPr lang="ru-RU" i="1" dirty="0"/>
              <a:t> Да стрела застряла вдруг!</a:t>
            </a:r>
          </a:p>
          <a:p>
            <a:r>
              <a:rPr lang="ru-RU" i="1" dirty="0"/>
              <a:t> И вокруг сказали все:</a:t>
            </a:r>
          </a:p>
          <a:p>
            <a:r>
              <a:rPr lang="ru-RU" i="1" dirty="0"/>
              <a:t> « Э__ э__ э__ э </a:t>
            </a:r>
            <a:r>
              <a:rPr lang="ru-RU" i="1" dirty="0" smtClean="0"/>
              <a:t>».</a:t>
            </a:r>
            <a:endParaRPr lang="ru-RU" i="1" u="sng" dirty="0" smtClean="0"/>
          </a:p>
          <a:p>
            <a:r>
              <a:rPr lang="ru-RU" b="1" u="sng" dirty="0"/>
              <a:t>Упражнение </a:t>
            </a:r>
            <a:r>
              <a:rPr lang="ru-RU" b="1" u="sng" dirty="0" smtClean="0"/>
              <a:t>3.</a:t>
            </a:r>
            <a:r>
              <a:rPr lang="ru-RU" b="1" u="sng" dirty="0"/>
              <a:t> </a:t>
            </a:r>
          </a:p>
          <a:p>
            <a:r>
              <a:rPr lang="ru-RU" dirty="0"/>
              <a:t>Стоя разводить опущенные руки в стороны и тихо произносить: «А». Разводить руки в стороны от груди, чуть громче: «А». Руки над головой, громко: «А». Так же с другими гласными. </a:t>
            </a:r>
          </a:p>
          <a:p>
            <a:r>
              <a:rPr lang="ru-RU" b="1" u="sng" dirty="0" smtClean="0"/>
              <a:t>Упражнение 4.   </a:t>
            </a:r>
            <a:r>
              <a:rPr lang="ru-RU" b="1" dirty="0" smtClean="0"/>
              <a:t>Игра </a:t>
            </a:r>
            <a:r>
              <a:rPr lang="ru-RU" b="1" dirty="0"/>
              <a:t>«Самолет</a:t>
            </a:r>
            <a:r>
              <a:rPr lang="ru-RU" b="1" dirty="0" smtClean="0"/>
              <a:t>».</a:t>
            </a:r>
            <a:r>
              <a:rPr lang="ru-RU" b="1" dirty="0"/>
              <a:t> </a:t>
            </a:r>
          </a:p>
          <a:p>
            <a:r>
              <a:rPr lang="ru-RU" dirty="0"/>
              <a:t>Самолет идет на взлет. (Произносят низким голосом, руки опущены: «У»). Самолет летит, в нем мотор гудит. (Высоким голосом, руки в стороны: «У»); Самолет садится. (Низким голосом, руки опущены, приседают: «У»).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446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243</TotalTime>
  <Words>1319</Words>
  <Application>Microsoft Office PowerPoint</Application>
  <PresentationFormat>Экран (4:3)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Игры и упражнения для устранения дефектов мягкости-твёрдости глухости-звонкости согласных звуков  у дошкольников.</vt:lpstr>
      <vt:lpstr>Родителям на заметку</vt:lpstr>
      <vt:lpstr>Самомассаж губ</vt:lpstr>
      <vt:lpstr>Самомассаж язычка</vt:lpstr>
      <vt:lpstr>Артикуляционное упражнение «Кошечка»</vt:lpstr>
      <vt:lpstr>Артикуляционное упражнение «Горка»</vt:lpstr>
      <vt:lpstr>Тренируем произношение звуков  И –Ы  Игра «Эхо»</vt:lpstr>
      <vt:lpstr>Игра "Поможем Незнайке правильно выбрать слово".</vt:lpstr>
      <vt:lpstr>Упражнения для тренировки  голоса</vt:lpstr>
      <vt:lpstr>Игра «Подушка и камень»</vt:lpstr>
      <vt:lpstr>Игра «Два самолёта»</vt:lpstr>
      <vt:lpstr>Две машины</vt:lpstr>
      <vt:lpstr> Игра «Угадай кто песенку поёт Саня или Захар»</vt:lpstr>
      <vt:lpstr>Найди пару</vt:lpstr>
      <vt:lpstr>Игра «Найди похожие слова» Цель. Учим различать звуки по твёрдости-мягкости, глухости-звонкости.(аналогично игре «Найди пару»).</vt:lpstr>
      <vt:lpstr>Обратите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упражнения для преодоления дефектов мягкости-твёрдости глухости-звонкости согласных звуков  у дошкольников.</dc:title>
  <dc:creator>Надежда Васильевна</dc:creator>
  <cp:lastModifiedBy>Admin</cp:lastModifiedBy>
  <cp:revision>29</cp:revision>
  <dcterms:created xsi:type="dcterms:W3CDTF">2013-12-10T13:59:45Z</dcterms:created>
  <dcterms:modified xsi:type="dcterms:W3CDTF">2022-02-16T18:31:47Z</dcterms:modified>
</cp:coreProperties>
</file>